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27" r:id="rId3"/>
    <p:sldId id="427" r:id="rId4"/>
    <p:sldId id="428" r:id="rId5"/>
    <p:sldId id="2007577151" r:id="rId6"/>
    <p:sldId id="2007577150" r:id="rId7"/>
    <p:sldId id="426" r:id="rId8"/>
    <p:sldId id="2007577145" r:id="rId9"/>
    <p:sldId id="2007577146" r:id="rId10"/>
    <p:sldId id="2007577147" r:id="rId11"/>
    <p:sldId id="2007577148" r:id="rId12"/>
    <p:sldId id="431"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758" autoAdjust="0"/>
  </p:normalViewPr>
  <p:slideViewPr>
    <p:cSldViewPr>
      <p:cViewPr varScale="1">
        <p:scale>
          <a:sx n="58" d="100"/>
          <a:sy n="58" d="100"/>
        </p:scale>
        <p:origin x="821"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2025/5/13</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wm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HÙNG THẮNG</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45035" y="4032120"/>
            <a:ext cx="124321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20">
            <a:extLst>
              <a:ext uri="{FF2B5EF4-FFF2-40B4-BE49-F238E27FC236}">
                <a16:creationId xmlns:a16="http://schemas.microsoft.com/office/drawing/2014/main" id="{518F9A9D-8258-FC40-E714-855ACBD05BE3}"/>
              </a:ext>
            </a:extLst>
          </p:cNvPr>
          <p:cNvSpPr/>
          <p:nvPr/>
        </p:nvSpPr>
        <p:spPr>
          <a:xfrm>
            <a:off x="398104" y="2562554"/>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1CE7A641-9CBC-CCE1-7EBE-7A2796E4DCD4}"/>
              </a:ext>
            </a:extLst>
          </p:cNvPr>
          <p:cNvSpPr/>
          <p:nvPr/>
        </p:nvSpPr>
        <p:spPr>
          <a:xfrm>
            <a:off x="1709413" y="2705792"/>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19AEF8F0-08E0-CF9C-EDFD-41154772F1B0}"/>
              </a:ext>
            </a:extLst>
          </p:cNvPr>
          <p:cNvSpPr/>
          <p:nvPr/>
        </p:nvSpPr>
        <p:spPr>
          <a:xfrm>
            <a:off x="356648" y="354627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4A449C44-EBA4-89B1-E68D-ABCC8EB8104B}"/>
              </a:ext>
            </a:extLst>
          </p:cNvPr>
          <p:cNvSpPr/>
          <p:nvPr/>
        </p:nvSpPr>
        <p:spPr>
          <a:xfrm>
            <a:off x="3077226" y="3466595"/>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B3F6714C-1C0B-3934-E1EB-8DD88AA5EA53}"/>
              </a:ext>
            </a:extLst>
          </p:cNvPr>
          <p:cNvSpPr/>
          <p:nvPr/>
        </p:nvSpPr>
        <p:spPr>
          <a:xfrm>
            <a:off x="430677" y="425416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F5CB8A49-EC24-0501-1721-A911167CC2D8}"/>
              </a:ext>
            </a:extLst>
          </p:cNvPr>
          <p:cNvSpPr/>
          <p:nvPr/>
        </p:nvSpPr>
        <p:spPr>
          <a:xfrm>
            <a:off x="2200102" y="436863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A29D6E2D-452B-5418-B33C-E1BBC965B702}"/>
              </a:ext>
            </a:extLst>
          </p:cNvPr>
          <p:cNvSpPr/>
          <p:nvPr/>
        </p:nvSpPr>
        <p:spPr>
          <a:xfrm>
            <a:off x="5811584" y="4152532"/>
            <a:ext cx="9589688" cy="1654748"/>
          </a:xfrm>
          <a:prstGeom prst="rect">
            <a:avLst/>
          </a:prstGeom>
        </p:spPr>
        <p:txBody>
          <a:bodyPr wrap="square">
            <a:spAutoFit/>
          </a:bodyPr>
          <a:lstStyle/>
          <a:p>
            <a:pPr algn="just">
              <a:lnSpc>
                <a:spcPct val="150000"/>
              </a:lnSpc>
            </a:pPr>
            <a:r>
              <a:rPr lang="nl-NL" sz="3600" b="1" dirty="0">
                <a:solidFill>
                  <a:srgbClr val="0000CC"/>
                </a:solidFill>
                <a:latin typeface="Times New Roman" panose="02020603050405020304" pitchFamily="18" charset="0"/>
                <a:ea typeface="Times New Roman" panose="02020603050405020304" pitchFamily="18" charset="0"/>
              </a:rPr>
              <a:t>Hãy chung tay bảo vệ bầu trời vì bầu trời là mái nhà chung che chở và bảo vệ muôn loài.</a:t>
            </a:r>
            <a:endParaRPr lang="en-US" sz="3200" b="1" dirty="0">
              <a:solidFill>
                <a:srgbClr val="0000CC"/>
              </a:solidFill>
              <a:latin typeface="Times New Roman" panose="02020603050405020304" pitchFamily="18" charset="0"/>
              <a:ea typeface="Times New Roman" panose="02020603050405020304" pitchFamily="18" charset="0"/>
            </a:endParaRPr>
          </a:p>
        </p:txBody>
      </p:sp>
      <p:graphicFrame>
        <p:nvGraphicFramePr>
          <p:cNvPr id="35" name="Object 2">
            <a:extLst>
              <a:ext uri="{FF2B5EF4-FFF2-40B4-BE49-F238E27FC236}">
                <a16:creationId xmlns:a16="http://schemas.microsoft.com/office/drawing/2014/main" id="{FB0F8424-6FD1-0645-9909-6A21FB773ACF}"/>
              </a:ext>
            </a:extLst>
          </p:cNvPr>
          <p:cNvGraphicFramePr>
            <a:graphicFrameLocks noChangeAspect="1"/>
          </p:cNvGraphicFramePr>
          <p:nvPr>
            <p:extLst>
              <p:ext uri="{D42A27DB-BD31-4B8C-83A1-F6EECF244321}">
                <p14:modId xmlns:p14="http://schemas.microsoft.com/office/powerpoint/2010/main" val="1956509561"/>
              </p:ext>
            </p:extLst>
          </p:nvPr>
        </p:nvGraphicFramePr>
        <p:xfrm>
          <a:off x="6617456" y="6293740"/>
          <a:ext cx="5028534" cy="2662524"/>
        </p:xfrm>
        <a:graphic>
          <a:graphicData uri="http://schemas.openxmlformats.org/presentationml/2006/ole">
            <mc:AlternateContent xmlns:mc="http://schemas.openxmlformats.org/markup-compatibility/2006">
              <mc:Choice xmlns:v="urn:schemas-microsoft-com:vml" Requires="v">
                <p:oleObj name="Image" r:id="rId2" imgW="12622222" imgH="6984127" progId="Photoshop.Image.7">
                  <p:embed/>
                </p:oleObj>
              </mc:Choice>
              <mc:Fallback>
                <p:oleObj name="Image" r:id="rId2" imgW="12622222" imgH="6984127" progId="Photoshop.Image.7">
                  <p:embed/>
                  <p:pic>
                    <p:nvPicPr>
                      <p:cNvPr id="15" name="Object 2">
                        <a:extLst>
                          <a:ext uri="{FF2B5EF4-FFF2-40B4-BE49-F238E27FC236}">
                            <a16:creationId xmlns:a16="http://schemas.microsoft.com/office/drawing/2014/main" id="{8BC9725D-0850-46E8-B3FF-374A80168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456" y="6293740"/>
                        <a:ext cx="5028534" cy="2662524"/>
                      </a:xfrm>
                      <a:prstGeom prst="rect">
                        <a:avLst/>
                      </a:prstGeom>
                      <a:noFill/>
                      <a:ln>
                        <a:noFill/>
                      </a:ln>
                      <a:effectLst/>
                    </p:spPr>
                  </p:pic>
                </p:oleObj>
              </mc:Fallback>
            </mc:AlternateContent>
          </a:graphicData>
        </a:graphic>
      </p:graphicFrame>
      <p:pic>
        <p:nvPicPr>
          <p:cNvPr id="2" name="Picture 1">
            <a:extLst>
              <a:ext uri="{FF2B5EF4-FFF2-40B4-BE49-F238E27FC236}">
                <a16:creationId xmlns:a16="http://schemas.microsoft.com/office/drawing/2014/main" id="{3E62FE51-FA87-99D8-EE60-56719A32B17D}"/>
              </a:ext>
            </a:extLst>
          </p:cNvPr>
          <p:cNvPicPr>
            <a:picLocks noChangeAspect="1"/>
          </p:cNvPicPr>
          <p:nvPr/>
        </p:nvPicPr>
        <p:blipFill>
          <a:blip r:embed="rId4"/>
          <a:stretch>
            <a:fillRect/>
          </a:stretch>
        </p:blipFill>
        <p:spPr>
          <a:xfrm>
            <a:off x="1686712" y="4914266"/>
            <a:ext cx="4438273" cy="4041998"/>
          </a:xfrm>
          <a:prstGeom prst="rect">
            <a:avLst/>
          </a:prstGeom>
        </p:spPr>
      </p:pic>
    </p:spTree>
    <p:extLst>
      <p:ext uri="{BB962C8B-B14F-4D97-AF65-F5344CB8AC3E}">
        <p14:creationId xmlns:p14="http://schemas.microsoft.com/office/powerpoint/2010/main" val="3676365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2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edge">
                                      <p:cBhvr>
                                        <p:cTn id="3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719221" y="4173728"/>
              <a:ext cx="8026489" cy="3043703"/>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Mọi vật đều có mái nhà riêng nhưng đều sống chung dưới bầu trời. Vì thế hãy bảo vệ và giữ gìn mái nhà chung đó.</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grpSp>
      <p:pic>
        <p:nvPicPr>
          <p:cNvPr id="38" name="图片 8">
            <a:extLst>
              <a:ext uri="{FF2B5EF4-FFF2-40B4-BE49-F238E27FC236}">
                <a16:creationId xmlns:a16="http://schemas.microsoft.com/office/drawing/2014/main" id="{4A54882E-0D84-E81C-B3A5-B9152502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53" t="-2220" r="-1"/>
          <a:stretch>
            <a:fillRect/>
          </a:stretch>
        </p:blipFill>
        <p:spPr>
          <a:xfrm>
            <a:off x="-173466" y="1540697"/>
            <a:ext cx="2022345" cy="1396921"/>
          </a:xfrm>
          <a:prstGeom prst="rect">
            <a:avLst/>
          </a:prstGeom>
        </p:spPr>
      </p:pic>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995" y="1557458"/>
            <a:ext cx="13966284" cy="1754326"/>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toàn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chú</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đúng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rõ</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Giọng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95856" y="4269821"/>
            <a:ext cx="13578681" cy="3416320"/>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1: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rập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2: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Tròn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vo</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bên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mình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3: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Hoa</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giấy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lợp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4: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đến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vô</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cùng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5: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Bảy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sắc</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cầu</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6: </a:t>
            </a:r>
            <a:r>
              <a:rPr lang="en-US" sz="3600" b="1" dirty="0" err="1">
                <a:solidFill>
                  <a:srgbClr val="0000FF"/>
                </a:solidFill>
                <a:latin typeface="Times New Roman" panose="02020603050405020304" pitchFamily="18" charset="0"/>
                <a:cs typeface="Times New Roman" panose="02020603050405020304" pitchFamily="18" charset="0"/>
              </a:rPr>
              <a:t>Còn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975519" y="770888"/>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094995" y="3532721"/>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khổ</a:t>
              </a:r>
              <a:r>
                <a:rPr lang="en-US" sz="3800" b="1" dirty="0">
                  <a:solidFill>
                    <a:srgbClr val="FF0066"/>
                  </a:solidFill>
                  <a:latin typeface="Times New Roman" pitchFamily="18" charset="0"/>
                  <a:cs typeface="Times New Roman" pitchFamily="18" charset="0"/>
                </a:rPr>
                <a:t> .</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3069395" y="3140909"/>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9B3F8BF1-99A4-17CF-4B01-B7A7DE5903F5}"/>
              </a:ext>
            </a:extLst>
          </p:cNvPr>
          <p:cNvSpPr/>
          <p:nvPr/>
        </p:nvSpPr>
        <p:spPr>
          <a:xfrm>
            <a:off x="5212160" y="307935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D53DD6BD-F79C-953A-9189-BE71D65372AB}"/>
              </a:ext>
            </a:extLst>
          </p:cNvPr>
          <p:cNvSpPr/>
          <p:nvPr/>
        </p:nvSpPr>
        <p:spPr>
          <a:xfrm>
            <a:off x="7476765" y="308082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D9A2493E-B027-D099-FD5B-AF77404287DF}"/>
              </a:ext>
            </a:extLst>
          </p:cNvPr>
          <p:cNvSpPr/>
          <p:nvPr/>
        </p:nvSpPr>
        <p:spPr>
          <a:xfrm>
            <a:off x="8976519" y="314090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1FD0726A-ECE6-12E5-29C3-95CEDD2E6651}"/>
              </a:ext>
            </a:extLst>
          </p:cNvPr>
          <p:cNvSpPr/>
          <p:nvPr/>
        </p:nvSpPr>
        <p:spPr>
          <a:xfrm>
            <a:off x="10509070" y="320099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CF54ECA4-6BEE-5621-8D1F-365C9B064F44}"/>
              </a:ext>
            </a:extLst>
          </p:cNvPr>
          <p:cNvSpPr txBox="1"/>
          <p:nvPr/>
        </p:nvSpPr>
        <p:spPr>
          <a:xfrm>
            <a:off x="823119" y="4034790"/>
            <a:ext cx="14630400" cy="1200329"/>
          </a:xfrm>
          <a:prstGeom prst="rect">
            <a:avLst/>
          </a:prstGeom>
          <a:noFill/>
        </p:spPr>
        <p:txBody>
          <a:bodyPr wrap="square">
            <a:spAutoFit/>
          </a:bodyPr>
          <a:lstStyle/>
          <a:p>
            <a:r>
              <a:rPr lang="en-GB" sz="1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gặm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nhấm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lông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nhọn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que,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ở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rừng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1800" b="1" dirty="0">
              <a:solidFill>
                <a:srgbClr val="0000CC"/>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41396A3-D440-2EA9-35CB-B4903D60639A}"/>
              </a:ext>
            </a:extLst>
          </p:cNvPr>
          <p:cNvPicPr>
            <a:picLocks noChangeAspect="1"/>
          </p:cNvPicPr>
          <p:nvPr/>
        </p:nvPicPr>
        <p:blipFill>
          <a:blip r:embed="rId2"/>
          <a:stretch>
            <a:fillRect/>
          </a:stretch>
        </p:blipFill>
        <p:spPr>
          <a:xfrm>
            <a:off x="4328319" y="5083784"/>
            <a:ext cx="6892636" cy="3829412"/>
          </a:xfrm>
          <a:prstGeom prst="rect">
            <a:avLst/>
          </a:prstGeom>
        </p:spPr>
      </p:pic>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Giải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nghĩa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từ</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a:cxnSpLocks/>
            </p:cNvCxnSpPr>
            <p:nvPr/>
          </p:nvCxnSpPr>
          <p:spPr>
            <a:xfrm>
              <a:off x="1646078" y="3017498"/>
              <a:ext cx="307645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TextBox 19">
            <a:extLst>
              <a:ext uri="{FF2B5EF4-FFF2-40B4-BE49-F238E27FC236}">
                <a16:creationId xmlns:a16="http://schemas.microsoft.com/office/drawing/2014/main" id="{651DBD10-95B6-8518-71B4-062CFF449AA2}"/>
              </a:ext>
            </a:extLst>
          </p:cNvPr>
          <p:cNvSpPr txBox="1"/>
          <p:nvPr/>
        </p:nvSpPr>
        <p:spPr>
          <a:xfrm>
            <a:off x="289719" y="2683466"/>
            <a:ext cx="15316200" cy="1200329"/>
          </a:xfrm>
          <a:prstGeom prst="rect">
            <a:avLst/>
          </a:prstGeom>
          <a:noFill/>
        </p:spPr>
        <p:txBody>
          <a:bodyPr wrap="square">
            <a:spAutoFit/>
          </a:bodyPr>
          <a:lstStyle/>
          <a:p>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Gấc</a:t>
            </a:r>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leo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quả</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gai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mềm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lúc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chín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ruột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đỏ</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để</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trộn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với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nếp</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thổi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xôi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3600" b="1" dirty="0">
              <a:solidFill>
                <a:srgbClr val="0000CC"/>
              </a:solidFill>
              <a:latin typeface="Times New Roman" panose="02020603050405020304" pitchFamily="18" charset="0"/>
              <a:cs typeface="Times New Roman" panose="02020603050405020304" pitchFamily="18" charset="0"/>
            </a:endParaRPr>
          </a:p>
        </p:txBody>
      </p:sp>
      <p:pic>
        <p:nvPicPr>
          <p:cNvPr id="27" name="Picture 7" descr="EE590C1F75BE48AFB6EF3F68C1D74747[1]">
            <a:extLst>
              <a:ext uri="{FF2B5EF4-FFF2-40B4-BE49-F238E27FC236}">
                <a16:creationId xmlns:a16="http://schemas.microsoft.com/office/drawing/2014/main" id="{D8EE07B8-0A37-F066-8E68-C8572F7C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719" y="3905956"/>
            <a:ext cx="5420641" cy="3971126"/>
          </a:xfrm>
          <a:prstGeom prst="rect">
            <a:avLst/>
          </a:prstGeom>
          <a:noFill/>
          <a:ln w="38100">
            <a:solidFill>
              <a:srgbClr val="D52BBD"/>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237DFED-CBA8-842D-9CE6-8B73A3533FCD}"/>
              </a:ext>
            </a:extLst>
          </p:cNvPr>
          <p:cNvSpPr txBox="1"/>
          <p:nvPr/>
        </p:nvSpPr>
        <p:spPr>
          <a:xfrm>
            <a:off x="289719" y="4339643"/>
            <a:ext cx="8138160" cy="1754326"/>
          </a:xfrm>
          <a:prstGeom prst="rect">
            <a:avLst/>
          </a:prstGeom>
          <a:noFill/>
        </p:spPr>
        <p:txBody>
          <a:bodyPr wrap="square">
            <a:spAutoFit/>
          </a:bodyPr>
          <a:lstStyle/>
          <a:p>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vồng</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màu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do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ánh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sáng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qua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hơi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bầu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trời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78383728-7972-94F8-12EE-1E2CF6805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63" y="5816917"/>
            <a:ext cx="4707856" cy="2986446"/>
          </a:xfrm>
          <a:prstGeom prst="rect">
            <a:avLst/>
          </a:prstGeom>
        </p:spPr>
      </p:pic>
    </p:spTree>
    <p:extLst>
      <p:ext uri="{BB962C8B-B14F-4D97-AF65-F5344CB8AC3E}">
        <p14:creationId xmlns:p14="http://schemas.microsoft.com/office/powerpoint/2010/main" val="21395773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nhắc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35837" y="4304437"/>
            <a:ext cx="9589688" cy="646331"/>
          </a:xfrm>
          <a:prstGeom prst="rect">
            <a:avLst/>
          </a:prstGeom>
        </p:spPr>
        <p:txBody>
          <a:bodyPr wrap="square">
            <a:spAutoFit/>
          </a:bodyPr>
          <a:lstStyle/>
          <a:p>
            <a:r>
              <a:rPr lang="nl-NL" sz="3600" b="1" dirty="0">
                <a:solidFill>
                  <a:srgbClr val="0000FF"/>
                </a:solidFill>
                <a:latin typeface="Times New Roman" panose="02020603050405020304" pitchFamily="18" charset="0"/>
                <a:cs typeface="Times New Roman" panose="02020603050405020304" pitchFamily="18" charset="0"/>
              </a:rPr>
              <a:t>Mái nhà riêng của chim, cá, dím. ốc.</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5" name="Picture 26" descr="nha chim 2">
            <a:extLst>
              <a:ext uri="{FF2B5EF4-FFF2-40B4-BE49-F238E27FC236}">
                <a16:creationId xmlns:a16="http://schemas.microsoft.com/office/drawing/2014/main" id="{6C490D1D-4533-9242-B0BD-62397564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19" y="5315390"/>
            <a:ext cx="4799210" cy="268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40">
            <a:extLst>
              <a:ext uri="{FF2B5EF4-FFF2-40B4-BE49-F238E27FC236}">
                <a16:creationId xmlns:a16="http://schemas.microsoft.com/office/drawing/2014/main" id="{2E90DBC4-FFE1-87DB-894E-B0BBD9143910}"/>
              </a:ext>
            </a:extLst>
          </p:cNvPr>
          <p:cNvGrpSpPr>
            <a:grpSpLocks/>
          </p:cNvGrpSpPr>
          <p:nvPr/>
        </p:nvGrpSpPr>
        <p:grpSpPr bwMode="auto">
          <a:xfrm>
            <a:off x="10478688" y="5252002"/>
            <a:ext cx="4799210" cy="2689810"/>
            <a:chOff x="2064" y="2016"/>
            <a:chExt cx="3696" cy="2304"/>
          </a:xfrm>
        </p:grpSpPr>
        <p:sp>
          <p:nvSpPr>
            <p:cNvPr id="34" name="Rectangle 41">
              <a:extLst>
                <a:ext uri="{FF2B5EF4-FFF2-40B4-BE49-F238E27FC236}">
                  <a16:creationId xmlns:a16="http://schemas.microsoft.com/office/drawing/2014/main" id="{0E95C531-79F8-9280-9CEF-60F1E96E78A5}"/>
                </a:ext>
              </a:extLst>
            </p:cNvPr>
            <p:cNvSpPr>
              <a:spLocks noChangeArrowheads="1"/>
            </p:cNvSpPr>
            <p:nvPr/>
          </p:nvSpPr>
          <p:spPr bwMode="gray">
            <a:xfrm>
              <a:off x="2088" y="2976"/>
              <a:ext cx="3672" cy="1344"/>
            </a:xfrm>
            <a:prstGeom prst="rect">
              <a:avLst/>
            </a:prstGeom>
            <a:solidFill>
              <a:srgbClr val="00C4F2">
                <a:alpha val="7097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lstStyle>
              <a:lvl1pPr>
                <a:defRPr sz="1400" i="1">
                  <a:solidFill>
                    <a:schemeClr val="tx1"/>
                  </a:solidFill>
                  <a:latin typeface=".VnTime" panose="020B7200000000000000" pitchFamily="34" charset="0"/>
                </a:defRPr>
              </a:lvl1pPr>
              <a:lvl2pPr marL="742950" indent="-285750">
                <a:defRPr sz="1400" i="1">
                  <a:solidFill>
                    <a:schemeClr val="tx1"/>
                  </a:solidFill>
                  <a:latin typeface=".VnTime" panose="020B7200000000000000" pitchFamily="34" charset="0"/>
                </a:defRPr>
              </a:lvl2pPr>
              <a:lvl3pPr marL="1143000" indent="-228600">
                <a:defRPr sz="1400" i="1">
                  <a:solidFill>
                    <a:schemeClr val="tx1"/>
                  </a:solidFill>
                  <a:latin typeface=".VnTime" panose="020B7200000000000000" pitchFamily="34" charset="0"/>
                </a:defRPr>
              </a:lvl3pPr>
              <a:lvl4pPr marL="1600200" indent="-228600">
                <a:defRPr sz="1400" i="1">
                  <a:solidFill>
                    <a:schemeClr val="tx1"/>
                  </a:solidFill>
                  <a:latin typeface=".VnTime" panose="020B7200000000000000" pitchFamily="34" charset="0"/>
                </a:defRPr>
              </a:lvl4pPr>
              <a:lvl5pPr marL="2057400" indent="-228600">
                <a:defRPr sz="1400" i="1">
                  <a:solidFill>
                    <a:schemeClr val="tx1"/>
                  </a:solidFill>
                  <a:latin typeface=".VnTime" panose="020B7200000000000000" pitchFamily="34" charset="0"/>
                </a:defRPr>
              </a:lvl5pPr>
              <a:lvl6pPr marL="2514600" indent="-228600" eaLnBrk="0" fontAlgn="base" hangingPunct="0">
                <a:spcBef>
                  <a:spcPct val="50000"/>
                </a:spcBef>
                <a:spcAft>
                  <a:spcPct val="0"/>
                </a:spcAft>
                <a:defRPr sz="1400" i="1">
                  <a:solidFill>
                    <a:schemeClr val="tx1"/>
                  </a:solidFill>
                  <a:latin typeface=".VnTime" panose="020B7200000000000000" pitchFamily="34" charset="0"/>
                </a:defRPr>
              </a:lvl6pPr>
              <a:lvl7pPr marL="2971800" indent="-228600" eaLnBrk="0" fontAlgn="base" hangingPunct="0">
                <a:spcBef>
                  <a:spcPct val="50000"/>
                </a:spcBef>
                <a:spcAft>
                  <a:spcPct val="0"/>
                </a:spcAft>
                <a:defRPr sz="1400" i="1">
                  <a:solidFill>
                    <a:schemeClr val="tx1"/>
                  </a:solidFill>
                  <a:latin typeface=".VnTime" panose="020B7200000000000000" pitchFamily="34" charset="0"/>
                </a:defRPr>
              </a:lvl7pPr>
              <a:lvl8pPr marL="3429000" indent="-228600" eaLnBrk="0" fontAlgn="base" hangingPunct="0">
                <a:spcBef>
                  <a:spcPct val="50000"/>
                </a:spcBef>
                <a:spcAft>
                  <a:spcPct val="0"/>
                </a:spcAft>
                <a:defRPr sz="1400" i="1">
                  <a:solidFill>
                    <a:schemeClr val="tx1"/>
                  </a:solidFill>
                  <a:latin typeface=".VnTime" panose="020B7200000000000000" pitchFamily="34" charset="0"/>
                </a:defRPr>
              </a:lvl8pPr>
              <a:lvl9pPr marL="3886200" indent="-228600" eaLnBrk="0" fontAlgn="base" hangingPunct="0">
                <a:spcBef>
                  <a:spcPct val="50000"/>
                </a:spcBef>
                <a:spcAft>
                  <a:spcPct val="0"/>
                </a:spcAft>
                <a:defRPr sz="1400" i="1">
                  <a:solidFill>
                    <a:schemeClr val="tx1"/>
                  </a:solidFill>
                  <a:latin typeface=".VnTime"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1" u="none" strike="noStrike" kern="0" cap="none" spc="0" normalizeH="0" baseline="0" noProof="0">
                <a:ln>
                  <a:noFill/>
                </a:ln>
                <a:solidFill>
                  <a:prstClr val="black"/>
                </a:solidFill>
                <a:effectLst/>
                <a:uLnTx/>
                <a:uFillTx/>
                <a:latin typeface=".VnTime" panose="020B7200000000000000" pitchFamily="34" charset="0"/>
              </a:endParaRPr>
            </a:p>
          </p:txBody>
        </p:sp>
        <p:pic>
          <p:nvPicPr>
            <p:cNvPr id="35" name="Picture 42" descr="Picture2">
              <a:extLst>
                <a:ext uri="{FF2B5EF4-FFF2-40B4-BE49-F238E27FC236}">
                  <a16:creationId xmlns:a16="http://schemas.microsoft.com/office/drawing/2014/main" id="{1F3F0658-38D5-D55D-AEED-B207CCDA31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770" r="17770"/>
            <a:stretch>
              <a:fillRect/>
            </a:stretch>
          </p:blipFill>
          <p:spPr bwMode="auto">
            <a:xfrm>
              <a:off x="2064" y="2843"/>
              <a:ext cx="36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tar1">
              <a:extLst>
                <a:ext uri="{FF2B5EF4-FFF2-40B4-BE49-F238E27FC236}">
                  <a16:creationId xmlns:a16="http://schemas.microsoft.com/office/drawing/2014/main" id="{A033C445-02BD-438A-B2AF-050CD697C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58"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tar1">
              <a:extLst>
                <a:ext uri="{FF2B5EF4-FFF2-40B4-BE49-F238E27FC236}">
                  <a16:creationId xmlns:a16="http://schemas.microsoft.com/office/drawing/2014/main" id="{9F29082A-8D27-6411-715F-C1C981390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13"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5" descr="Star1">
              <a:extLst>
                <a:ext uri="{FF2B5EF4-FFF2-40B4-BE49-F238E27FC236}">
                  <a16:creationId xmlns:a16="http://schemas.microsoft.com/office/drawing/2014/main" id="{2D586BC6-4B76-E8FF-B98B-11254A2F1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768"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6" descr="Star1">
              <a:extLst>
                <a:ext uri="{FF2B5EF4-FFF2-40B4-BE49-F238E27FC236}">
                  <a16:creationId xmlns:a16="http://schemas.microsoft.com/office/drawing/2014/main" id="{F970C39C-5562-2A4E-7A21-273D70F18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3"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47" descr="2E81ED98BCDC4AE1AC88214618D0F62C">
            <a:extLst>
              <a:ext uri="{FF2B5EF4-FFF2-40B4-BE49-F238E27FC236}">
                <a16:creationId xmlns:a16="http://schemas.microsoft.com/office/drawing/2014/main" id="{731950FC-C8F2-0C77-E159-CBF7D146112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18419"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7" descr="2E81ED98BCDC4AE1AC88214618D0F62C">
            <a:extLst>
              <a:ext uri="{FF2B5EF4-FFF2-40B4-BE49-F238E27FC236}">
                <a16:creationId xmlns:a16="http://schemas.microsoft.com/office/drawing/2014/main" id="{4E3F37CB-882F-BA3B-2CAE-98EE7209DE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79713" y="6830066"/>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7" descr="2E81ED98BCDC4AE1AC88214618D0F62C">
            <a:extLst>
              <a:ext uri="{FF2B5EF4-FFF2-40B4-BE49-F238E27FC236}">
                <a16:creationId xmlns:a16="http://schemas.microsoft.com/office/drawing/2014/main" id="{3E9D161E-081C-89B9-ECEC-DD41F2F4887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548135"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2E81ED98BCDC4AE1AC88214618D0F62C">
            <a:extLst>
              <a:ext uri="{FF2B5EF4-FFF2-40B4-BE49-F238E27FC236}">
                <a16:creationId xmlns:a16="http://schemas.microsoft.com/office/drawing/2014/main" id="{4369351F-DC06-C7B2-704A-915D49B992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91677" y="679640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2E81ED98BCDC4AE1AC88214618D0F62C">
            <a:extLst>
              <a:ext uri="{FF2B5EF4-FFF2-40B4-BE49-F238E27FC236}">
                <a16:creationId xmlns:a16="http://schemas.microsoft.com/office/drawing/2014/main" id="{36184E0E-7212-F919-7897-6491370457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27349" y="6596907"/>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683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Rectangle 37">
            <a:extLst>
              <a:ext uri="{FF2B5EF4-FFF2-40B4-BE49-F238E27FC236}">
                <a16:creationId xmlns:a16="http://schemas.microsoft.com/office/drawing/2014/main" id="{7DED37B9-DB44-6E16-BCF0-38B8E644057F}"/>
              </a:ext>
            </a:extLst>
          </p:cNvPr>
          <p:cNvSpPr/>
          <p:nvPr/>
        </p:nvSpPr>
        <p:spPr>
          <a:xfrm>
            <a:off x="5677298" y="3046506"/>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id="{14250D71-FAD8-4D54-9369-0172BEA8215A}"/>
              </a:ext>
            </a:extLst>
          </p:cNvPr>
          <p:cNvPicPr>
            <a:picLocks noChangeAspect="1"/>
          </p:cNvPicPr>
          <p:nvPr/>
        </p:nvPicPr>
        <p:blipFill>
          <a:blip r:embed="rId2"/>
          <a:stretch>
            <a:fillRect/>
          </a:stretch>
        </p:blipFill>
        <p:spPr>
          <a:xfrm>
            <a:off x="5546508" y="4354497"/>
            <a:ext cx="10098682" cy="2450850"/>
          </a:xfrm>
          <a:prstGeom prst="rect">
            <a:avLst/>
          </a:prstGeom>
        </p:spPr>
      </p:pic>
      <p:cxnSp>
        <p:nvCxnSpPr>
          <p:cNvPr id="25" name="Straight Connector 2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Rectangle 37">
            <a:extLst>
              <a:ext uri="{FF2B5EF4-FFF2-40B4-BE49-F238E27FC236}">
                <a16:creationId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id="{14250D71-FAD8-4D54-9369-0172BEA8215A}"/>
              </a:ext>
            </a:extLst>
          </p:cNvPr>
          <p:cNvPicPr>
            <a:picLocks noChangeAspect="1"/>
          </p:cNvPicPr>
          <p:nvPr/>
        </p:nvPicPr>
        <p:blipFill>
          <a:blip r:embed="rId2"/>
          <a:stretch>
            <a:fillRect/>
          </a:stretch>
        </p:blipFill>
        <p:spPr>
          <a:xfrm>
            <a:off x="5537559" y="4105104"/>
            <a:ext cx="10098682" cy="2607423"/>
          </a:xfrm>
          <a:prstGeom prst="rect">
            <a:avLst/>
          </a:prstGeom>
        </p:spPr>
      </p:pic>
      <p:sp>
        <p:nvSpPr>
          <p:cNvPr id="25" name="Rectangle 24">
            <a:extLst>
              <a:ext uri="{FF2B5EF4-FFF2-40B4-BE49-F238E27FC236}">
                <a16:creationId xmlns:a16="http://schemas.microsoft.com/office/drawing/2014/main" id="{A29D6E2D-452B-5418-B33C-E1BBC965B702}"/>
              </a:ext>
            </a:extLst>
          </p:cNvPr>
          <p:cNvSpPr/>
          <p:nvPr/>
        </p:nvSpPr>
        <p:spPr>
          <a:xfrm>
            <a:off x="5792056" y="6716076"/>
            <a:ext cx="9589688" cy="2308324"/>
          </a:xfrm>
          <a:prstGeom prst="rect">
            <a:avLst/>
          </a:prstGeom>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Mái nhà của chim – lợp nghìn lá biết. Mái nhà của cá- sóng xanh rập rình. Mái nhà của dím- sâu trong lòng đất. Mái nhà của ốc – tròn vo bên mình.</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645906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Rectangle 37">
            <a:extLst>
              <a:ext uri="{FF2B5EF4-FFF2-40B4-BE49-F238E27FC236}">
                <a16:creationId xmlns:a16="http://schemas.microsoft.com/office/drawing/2014/main" id="{7DED37B9-DB44-6E16-BCF0-38B8E644057F}"/>
              </a:ext>
            </a:extLst>
          </p:cNvPr>
          <p:cNvSpPr/>
          <p:nvPr/>
        </p:nvSpPr>
        <p:spPr>
          <a:xfrm>
            <a:off x="4785519" y="2747908"/>
            <a:ext cx="10671995"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A29D6E2D-452B-5418-B33C-E1BBC965B702}"/>
              </a:ext>
            </a:extLst>
          </p:cNvPr>
          <p:cNvSpPr/>
          <p:nvPr/>
        </p:nvSpPr>
        <p:spPr>
          <a:xfrm>
            <a:off x="4785519" y="3955989"/>
            <a:ext cx="10748996" cy="2308324"/>
          </a:xfrm>
          <a:prstGeom prst="rect">
            <a:avLst/>
          </a:prstGeom>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 Mái nhà của mỗi bạn nhỏ trong bài thơ rất khác nhau. Có mái nhà rợp bóng cây xanh mát của giàn gấc lúc lỉu quả chín đỏ. Có mái nhà được tô điểm bởi sắc hoa giấy rực rỡ.</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3" name="Picture 32" descr="Mai nha cua em1 copy">
            <a:extLst>
              <a:ext uri="{FF2B5EF4-FFF2-40B4-BE49-F238E27FC236}">
                <a16:creationId xmlns:a16="http://schemas.microsoft.com/office/drawing/2014/main" id="{C72745D5-F0BE-E18C-78E1-FBBA3EA0E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328" y="6264313"/>
            <a:ext cx="4747027" cy="27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ây hoa giấy là loại hoa có nét đẹp giản dị">
            <a:extLst>
              <a:ext uri="{FF2B5EF4-FFF2-40B4-BE49-F238E27FC236}">
                <a16:creationId xmlns:a16="http://schemas.microsoft.com/office/drawing/2014/main" id="{63455F16-2591-CD4D-9E72-5631A7C4B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477" y="6297317"/>
            <a:ext cx="4747027" cy="267020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994852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04B18A5-DF7A-A784-E932-FCB63D766B9E}"/>
              </a:ext>
            </a:extLst>
          </p:cNvPr>
          <p:cNvSpPr/>
          <p:nvPr/>
        </p:nvSpPr>
        <p:spPr>
          <a:xfrm>
            <a:off x="4861719" y="4816704"/>
            <a:ext cx="10595795"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Rectangle 37">
            <a:extLst>
              <a:ext uri="{FF2B5EF4-FFF2-40B4-BE49-F238E27FC236}">
                <a16:creationId xmlns:a16="http://schemas.microsoft.com/office/drawing/2014/main" id="{7DED37B9-DB44-6E16-BCF0-38B8E644057F}"/>
              </a:ext>
            </a:extLst>
          </p:cNvPr>
          <p:cNvSpPr/>
          <p:nvPr/>
        </p:nvSpPr>
        <p:spPr>
          <a:xfrm>
            <a:off x="4709319" y="2792638"/>
            <a:ext cx="9589688"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A29D6E2D-452B-5418-B33C-E1BBC965B702}"/>
              </a:ext>
            </a:extLst>
          </p:cNvPr>
          <p:cNvSpPr/>
          <p:nvPr/>
        </p:nvSpPr>
        <p:spPr>
          <a:xfrm>
            <a:off x="4632829" y="3505307"/>
            <a:ext cx="11049290"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Mái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nhà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chung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của</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muôn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loài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bầu</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trời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đến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vô</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cùng</a:t>
            </a:r>
            <a:r>
              <a:rPr lang="en-US" sz="3600" b="1" dirty="0">
                <a:solidFill>
                  <a:srgbClr val="0000CC"/>
                </a:solidFill>
                <a:latin typeface="Times New Roman" panose="02020603050405020304" pitchFamily="18" charset="0"/>
                <a:ea typeface="Times New Roman" panose="02020603050405020304" pitchFamily="18" charset="0"/>
              </a:rPr>
              <a:t>. </a:t>
            </a:r>
            <a:endParaRPr lang="en-US" sz="3200" b="1" dirty="0">
              <a:solidFill>
                <a:srgbClr val="0000CC"/>
              </a:solidFill>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17F70C6E-1AA2-9ED7-4A12-A09381B13ADE}"/>
              </a:ext>
            </a:extLst>
          </p:cNvPr>
          <p:cNvSpPr/>
          <p:nvPr/>
        </p:nvSpPr>
        <p:spPr>
          <a:xfrm>
            <a:off x="4632829" y="6571030"/>
            <a:ext cx="11049290" cy="1569660"/>
          </a:xfrm>
          <a:prstGeom prst="rect">
            <a:avLst/>
          </a:prstGeom>
        </p:spPr>
        <p:txBody>
          <a:bodyPr wrap="square">
            <a:spAutoFit/>
          </a:bodyPr>
          <a:lstStyle/>
          <a:p>
            <a:pPr algn="just"/>
            <a:r>
              <a:rPr lang="nl-NL"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00FF"/>
                </a:solidFill>
                <a:latin typeface="Times New Roman" panose="02020603050405020304" pitchFamily="18" charset="0"/>
                <a:cs typeface="Times New Roman" panose="02020603050405020304" pitchFamily="18" charset="0"/>
              </a:rPr>
              <a:t>Các từ ngữ: xanh, xanh đến vô cùng, rực rỡ, bảy sắc cầu vồng.</a:t>
            </a:r>
            <a:endParaRPr 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95652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25"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9684</TotalTime>
  <Words>706</Words>
  <Application>Microsoft Office PowerPoint</Application>
  <PresentationFormat>Custom</PresentationFormat>
  <Paragraphs>99</Paragraphs>
  <Slides>12</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.VnTime</vt:lpstr>
      <vt:lpstr>Arial</vt:lpstr>
      <vt:lpstr>Arial-Rounded</vt:lpstr>
      <vt:lpstr>Calibri</vt:lpstr>
      <vt:lpstr>Calibri Light</vt:lpstr>
      <vt:lpstr>Times New Roman</vt:lpstr>
      <vt:lpstr>Default Design</vt:lpstr>
      <vt:lpstr>www.33ppt.com</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 NITRO 5</cp:lastModifiedBy>
  <cp:revision>1000</cp:revision>
  <dcterms:created xsi:type="dcterms:W3CDTF">2008-09-09T22:52:10Z</dcterms:created>
  <dcterms:modified xsi:type="dcterms:W3CDTF">2025-05-13T14:04:46Z</dcterms:modified>
</cp:coreProperties>
</file>